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3"/>
    <p:sldId id="258" r:id="rId4"/>
    <p:sldId id="262" r:id="rId5"/>
    <p:sldId id="259" r:id="rId6"/>
    <p:sldId id="260" r:id="rId7"/>
    <p:sldId id="261" r:id="rId8"/>
    <p:sldId id="263" r:id="rId9"/>
  </p:sldIdLst>
  <p:sldSz cx="1219263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685530" y="1143000"/>
            <a:ext cx="548694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true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150" y="1122363"/>
            <a:ext cx="91449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150" y="3602038"/>
            <a:ext cx="91449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true"/>
          </p:cNvSpPr>
          <p:nvPr>
            <p:ph type="title" orient="vert"/>
          </p:nvPr>
        </p:nvSpPr>
        <p:spPr>
          <a:xfrm>
            <a:off x="8840070" y="274638"/>
            <a:ext cx="274347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>
          <a:xfrm>
            <a:off x="609660" y="274638"/>
            <a:ext cx="8071368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1933" y="1709738"/>
            <a:ext cx="1051663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31933" y="4589463"/>
            <a:ext cx="1051663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sz="half" idx="1"/>
          </p:nvPr>
        </p:nvSpPr>
        <p:spPr>
          <a:xfrm>
            <a:off x="609660" y="1600200"/>
            <a:ext cx="5377201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6206339" y="1600200"/>
            <a:ext cx="5377201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9871" y="365125"/>
            <a:ext cx="1051663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39871" y="1681163"/>
            <a:ext cx="515829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839871" y="2505075"/>
            <a:ext cx="5158295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true"/>
          </p:cNvSpPr>
          <p:nvPr>
            <p:ph type="body" sz="quarter" idx="3"/>
          </p:nvPr>
        </p:nvSpPr>
        <p:spPr>
          <a:xfrm>
            <a:off x="6172808" y="1681163"/>
            <a:ext cx="518369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true"/>
          </p:cNvSpPr>
          <p:nvPr>
            <p:ph sz="quarter" idx="4"/>
          </p:nvPr>
        </p:nvSpPr>
        <p:spPr>
          <a:xfrm>
            <a:off x="6172808" y="2505075"/>
            <a:ext cx="518369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9871" y="457200"/>
            <a:ext cx="393262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5183698" y="987425"/>
            <a:ext cx="6172808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39871" y="2057400"/>
            <a:ext cx="3932624" cy="3811588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9871" y="457200"/>
            <a:ext cx="393262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true"/>
          </p:cNvSpPr>
          <p:nvPr>
            <p:ph type="pic" idx="1"/>
          </p:nvPr>
        </p:nvSpPr>
        <p:spPr>
          <a:xfrm>
            <a:off x="5183698" y="987425"/>
            <a:ext cx="6172808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39871" y="2057400"/>
            <a:ext cx="393262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60" y="274638"/>
            <a:ext cx="1097388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false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60" y="1600200"/>
            <a:ext cx="1097388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60" y="6245225"/>
            <a:ext cx="284508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>
                <a:latin typeface="Comfortaa" charset="0"/>
                <a:cs typeface="Comfortaa" charset="0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6010" y="6245225"/>
            <a:ext cx="386118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>
                <a:latin typeface="Comfortaa" charset="0"/>
                <a:cs typeface="Comfortaa" charset="0"/>
              </a:defRPr>
            </a:lvl1pPr>
          </a:lstStyle>
          <a:p>
            <a:r>
              <a:rPr lang="de-DE" altLang="zh-CN"/>
              <a:t>Team AWESOME - Schwarz IT</a:t>
            </a:r>
            <a:endParaRPr lang="de-DE" altLang="zh-CN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8460" y="6245225"/>
            <a:ext cx="1200268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>
                <a:latin typeface="Comfortaa" charset="0"/>
                <a:cs typeface="Comfortaa" charset="0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Picture 1"/>
          <p:cNvPicPr>
            <a:picLocks noChangeAspect="true"/>
          </p:cNvPicPr>
          <p:nvPr userDrawn="true"/>
        </p:nvPicPr>
        <p:blipFill>
          <a:blip r:embed="rId12"/>
          <a:stretch>
            <a:fillRect/>
          </a:stretch>
        </p:blipFill>
        <p:spPr>
          <a:xfrm>
            <a:off x="10559415" y="5414645"/>
            <a:ext cx="1638300" cy="16383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Comfortaa" charset="0"/>
          <a:ea typeface="+mj-ea"/>
          <a:cs typeface="Comfortaa" charset="0"/>
        </a:defRPr>
      </a:lvl1pPr>
    </p:titleStyle>
    <p:bodyStyle>
      <a:lvl1pPr marL="342900" lvl="0" indent="-3429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1pPr>
      <a:lvl2pPr marL="742950" lvl="1" indent="-28575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2pPr>
      <a:lvl3pPr marL="1143000" lvl="2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3pPr>
      <a:lvl4pPr marL="1600200" lvl="3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4pPr>
      <a:lvl5pPr marL="2057400" lvl="4" indent="-228600" algn="l" defTabSz="914400" eaLnBrk="1" fontAlgn="base" latinLnBrk="0" hangingPunct="1">
        <a:lnSpc>
          <a:spcPct val="15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Comfortaa" charset="0"/>
          <a:ea typeface="+mn-ea"/>
          <a:cs typeface="Comfortaa" charset="0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8.jpeg"/><Relationship Id="rId4" Type="http://schemas.openxmlformats.org/officeDocument/2006/relationships/image" Target="../media/image7.png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>
          <a:xfrm>
            <a:off x="1524000" y="46355"/>
            <a:ext cx="6423025" cy="2387600"/>
          </a:xfrm>
        </p:spPr>
        <p:txBody>
          <a:bodyPr/>
          <a:p>
            <a:r>
              <a:rPr lang="de-DE" altLang="en-US"/>
              <a:t>„Wo ist die Hefe?“</a:t>
            </a:r>
            <a:endParaRPr lang="de-DE" altLang="en-US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>
          <a:xfrm>
            <a:off x="1524000" y="2526030"/>
            <a:ext cx="6626225" cy="1655445"/>
          </a:xfrm>
        </p:spPr>
        <p:txBody>
          <a:bodyPr/>
          <a:p>
            <a:r>
              <a:rPr lang="de-DE" altLang="en-US"/>
              <a:t>Team Awesome - IT Schwarz</a:t>
            </a:r>
            <a:endParaRPr lang="de-DE" altLang="en-US"/>
          </a:p>
          <a:p>
            <a:r>
              <a:rPr lang="de-DE" altLang="en-US"/>
              <a:t>woistdiehefe.latai.de</a:t>
            </a:r>
            <a:endParaRPr lang="de-DE" altLang="en-US"/>
          </a:p>
        </p:txBody>
      </p:sp>
      <p:pic>
        <p:nvPicPr>
          <p:cNvPr id="16" name="Picture 15" descr="Samsung-Galaxy-S9-Gray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260" y="2057400"/>
            <a:ext cx="1972945" cy="1972945"/>
          </a:xfrm>
          <a:prstGeom prst="rect">
            <a:avLst/>
          </a:prstGeom>
        </p:spPr>
      </p:pic>
      <p:sp>
        <p:nvSpPr>
          <p:cNvPr id="14" name="Text Box 13"/>
          <p:cNvSpPr txBox="true"/>
          <p:nvPr/>
        </p:nvSpPr>
        <p:spPr>
          <a:xfrm>
            <a:off x="9498330" y="342392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7" name="Picture 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565" y="3900170"/>
            <a:ext cx="1445895" cy="14458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shopping list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/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recommends products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 from previous shopping trips,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fitting products 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learns buy-rhythm for future recommendations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filters out known allergies and incompatibilities</a:t>
            </a:r>
            <a:endParaRPr lang="de-DE" altLang="en-US" sz="1400"/>
          </a:p>
          <a:p>
            <a:pPr marL="171450" lvl="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adds products that you scan with your phone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14" name="Text Box 13"/>
          <p:cNvSpPr txBox="true"/>
          <p:nvPr/>
        </p:nvSpPr>
        <p:spPr>
          <a:xfrm>
            <a:off x="8881110" y="342392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3" name="Picture 2" descr="Screen Shot 2020-10-17 at 21.57.25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8119110" y="1033145"/>
            <a:ext cx="2087880" cy="4294505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3" name="Picture 22" descr="Screen Shot 2020-10-18 at 13.41.46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7993380" y="1464310"/>
            <a:ext cx="2088134" cy="4294440"/>
          </a:xfrm>
          <a:prstGeom prst="rect">
            <a:avLst/>
          </a:prstGeom>
        </p:spPr>
      </p:pic>
      <p:pic>
        <p:nvPicPr>
          <p:cNvPr id="3" name="Picture 2" descr="Screen Shot 2020-10-17 at 21.57.2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675640" y="1463675"/>
            <a:ext cx="2087880" cy="4294505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0" y="1120140"/>
            <a:ext cx="3267710" cy="4982210"/>
          </a:xfrm>
          <a:prstGeom prst="rect">
            <a:avLst/>
          </a:prstGeom>
        </p:spPr>
      </p:pic>
      <p:pic>
        <p:nvPicPr>
          <p:cNvPr id="22" name="Picture 21" descr="Samsung-Galaxy-S9-Gray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7403465" y="111950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8025765" cy="662305"/>
          </a:xfrm>
        </p:spPr>
        <p:txBody>
          <a:bodyPr/>
          <a:p>
            <a:r>
              <a:rPr lang="de-DE" altLang="en-US"/>
              <a:t>Lidl Plus² - easy item adding to shopping list</a:t>
            </a:r>
            <a:endParaRPr lang="de-DE" alt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14" name="Text Box 13"/>
          <p:cNvSpPr txBox="true"/>
          <p:nvPr/>
        </p:nvSpPr>
        <p:spPr>
          <a:xfrm>
            <a:off x="1437640" y="385445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2" name="Picture 1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725" y="1682750"/>
            <a:ext cx="4744085" cy="3209925"/>
          </a:xfrm>
          <a:prstGeom prst="rect">
            <a:avLst/>
          </a:prstGeom>
        </p:spPr>
      </p:pic>
      <p:pic>
        <p:nvPicPr>
          <p:cNvPr id="8" name="Picture 7" descr="fr_1233"/>
          <p:cNvPicPr>
            <a:picLocks noChangeAspect="true"/>
          </p:cNvPicPr>
          <p:nvPr/>
        </p:nvPicPr>
        <p:blipFill>
          <a:blip r:embed="rId5"/>
          <a:srcRect l="7548" r="11045"/>
          <a:stretch>
            <a:fillRect/>
          </a:stretch>
        </p:blipFill>
        <p:spPr>
          <a:xfrm>
            <a:off x="721360" y="2059940"/>
            <a:ext cx="1958340" cy="3226435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1536700" y="4849495"/>
            <a:ext cx="366395" cy="361950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576705" y="4892675"/>
            <a:ext cx="285750" cy="2762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4" name="Text Box 23"/>
          <p:cNvSpPr txBox="true"/>
          <p:nvPr/>
        </p:nvSpPr>
        <p:spPr>
          <a:xfrm>
            <a:off x="934085" y="1791970"/>
            <a:ext cx="1548130" cy="245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r>
              <a:rPr lang="de-DE" altLang="en-US" sz="1000">
                <a:latin typeface="Calibri" charset="0"/>
              </a:rPr>
              <a:t>add to Shopping List</a:t>
            </a:r>
            <a:endParaRPr lang="de-DE" altLang="en-US" sz="1000">
              <a:latin typeface="Calibri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 descr="/home/tonto/Downloads/Screen Shot 2020-10-17 at 22.06.45.pngScreen Shot 2020-10-17 at 22.06.45"/>
          <p:cNvPicPr>
            <a:picLocks noChangeAspect="true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119110" y="1034733"/>
            <a:ext cx="2087880" cy="4291330"/>
          </a:xfrm>
          <a:prstGeom prst="rect">
            <a:avLst/>
          </a:prstGeom>
        </p:spPr>
      </p:pic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navigator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calculates shortest route to collect all products (travelling sales man - optimization)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localization </a:t>
            </a:r>
            <a:r>
              <a:rPr lang="de-DE" altLang="en-US" sz="1400" b="1"/>
              <a:t>without </a:t>
            </a:r>
            <a:r>
              <a:rPr lang="de-DE" altLang="en-US" sz="1400"/>
              <a:t>any extra device:</a:t>
            </a:r>
            <a:endParaRPr lang="de-DE" altLang="en-US" sz="140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gyro detects steps to measure distance</a:t>
            </a:r>
            <a:endParaRPr lang="de-DE" altLang="en-US" sz="105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compass detects direction of view / movement</a:t>
            </a:r>
            <a:endParaRPr lang="de-DE" altLang="en-US" sz="1050"/>
          </a:p>
          <a:p>
            <a:pPr marL="628650" lvl="1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050"/>
              <a:t>references itself when items are scanned</a:t>
            </a:r>
            <a:endParaRPr lang="de-DE" altLang="en-US" sz="9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shows special offers along the route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includes „hidden“ specials (shopping experience gamification)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scan to find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scan shelf to find product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OCR scans codes of price tags to reference position in market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indicates user where searched device is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scan to buy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scan device to pay on the spot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reduces shopping time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reduces cashiers at checkout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stores all invoices in the app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weight checking at check-out, to verify that all items were scanned</a:t>
            </a: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  <p:sp>
        <p:nvSpPr>
          <p:cNvPr id="14" name="Text Box 13"/>
          <p:cNvSpPr txBox="true"/>
          <p:nvPr/>
        </p:nvSpPr>
        <p:spPr>
          <a:xfrm>
            <a:off x="1437640" y="3854450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20" name="Picture 19" descr="Screen Shot 2020-10-17 at 21.57.25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8140700" y="1028700"/>
            <a:ext cx="2087880" cy="4294505"/>
          </a:xfrm>
          <a:prstGeom prst="rect">
            <a:avLst/>
          </a:prstGeom>
        </p:spPr>
      </p:pic>
      <p:pic>
        <p:nvPicPr>
          <p:cNvPr id="21" name="Picture 20" descr="Samsung-Galaxy-S9-Gray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420" y="685165"/>
            <a:ext cx="3267710" cy="4982210"/>
          </a:xfrm>
          <a:prstGeom prst="rect">
            <a:avLst/>
          </a:prstGeom>
        </p:spPr>
      </p:pic>
      <p:sp>
        <p:nvSpPr>
          <p:cNvPr id="22" name="Text Box 21"/>
          <p:cNvSpPr txBox="true"/>
          <p:nvPr/>
        </p:nvSpPr>
        <p:spPr>
          <a:xfrm>
            <a:off x="9029700" y="3546475"/>
            <a:ext cx="27622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200" b="1">
                <a:solidFill>
                  <a:schemeClr val="bg1"/>
                </a:solidFill>
                <a:latin typeface="DejaVu Sans" panose="020B0603030804020204" charset="0"/>
                <a:cs typeface="DejaVu Sans" panose="020B0603030804020204" charset="0"/>
              </a:rPr>
              <a:t>2</a:t>
            </a:r>
            <a:endParaRPr lang="de-DE" altLang="en-US" sz="1200" b="1">
              <a:solidFill>
                <a:schemeClr val="bg1"/>
              </a:solidFill>
              <a:latin typeface="DejaVu Sans" panose="020B0603030804020204" charset="0"/>
              <a:cs typeface="DejaVu Sans" panose="020B0603030804020204" charset="0"/>
            </a:endParaRPr>
          </a:p>
        </p:txBody>
      </p:sp>
      <p:pic>
        <p:nvPicPr>
          <p:cNvPr id="2" name="Picture 1" descr="Screenshot from 1202.MOV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8228330" y="1602105"/>
            <a:ext cx="1903730" cy="3262630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>
          <a:xfrm>
            <a:off x="9001760" y="4414520"/>
            <a:ext cx="366395" cy="361950"/>
          </a:xfrm>
          <a:prstGeom prst="ellipse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9041765" y="4457700"/>
            <a:ext cx="285750" cy="27622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Text Box 26"/>
          <p:cNvSpPr txBox="true"/>
          <p:nvPr/>
        </p:nvSpPr>
        <p:spPr>
          <a:xfrm>
            <a:off x="8399145" y="1356995"/>
            <a:ext cx="1548130" cy="245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p>
            <a:pPr algn="ctr"/>
            <a:r>
              <a:rPr lang="de-DE" altLang="en-US" sz="1000">
                <a:latin typeface="Calibri" charset="0"/>
              </a:rPr>
              <a:t>scan to buy</a:t>
            </a:r>
            <a:endParaRPr lang="de-DE" altLang="en-US" sz="1000">
              <a:latin typeface="Calibri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amsung-Galaxy-S9-Gray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7528560" y="688975"/>
            <a:ext cx="3267710" cy="4982210"/>
          </a:xfrm>
          <a:prstGeom prst="rect">
            <a:avLst/>
          </a:prstGeom>
        </p:spPr>
      </p:pic>
      <p:sp>
        <p:nvSpPr>
          <p:cNvPr id="9" name="Title 8"/>
          <p:cNvSpPr>
            <a:spLocks noGrp="true"/>
          </p:cNvSpPr>
          <p:nvPr>
            <p:ph type="title"/>
          </p:nvPr>
        </p:nvSpPr>
        <p:spPr>
          <a:xfrm>
            <a:off x="840105" y="457200"/>
            <a:ext cx="4001135" cy="1600200"/>
          </a:xfrm>
        </p:spPr>
        <p:txBody>
          <a:bodyPr/>
          <a:p>
            <a:r>
              <a:rPr lang="de-DE" altLang="en-US"/>
              <a:t>Lidl Plus² - already implemented</a:t>
            </a:r>
            <a:endParaRPr lang="de-DE" altLang="en-US"/>
          </a:p>
        </p:txBody>
      </p:sp>
      <p:sp>
        <p:nvSpPr>
          <p:cNvPr id="11" name="Text Placeholder 10"/>
          <p:cNvSpPr>
            <a:spLocks noGrp="true"/>
          </p:cNvSpPr>
          <p:nvPr>
            <p:ph type="body" sz="half" idx="2"/>
          </p:nvPr>
        </p:nvSpPr>
        <p:spPr>
          <a:xfrm>
            <a:off x="840105" y="2057400"/>
            <a:ext cx="4262755" cy="3811905"/>
          </a:xfrm>
        </p:spPr>
        <p:txBody>
          <a:bodyPr/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add items to shopping list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optimized route planing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compass for indoor localization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scan random product to reference position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lang="de-DE" altLang="en-US" sz="1400"/>
              <a:t>scan random product to get direction to searched product</a:t>
            </a:r>
            <a:endParaRPr lang="de-DE" altLang="en-US" sz="1400"/>
          </a:p>
          <a:p>
            <a:pPr marL="171450" indent="-171450">
              <a:lnSpc>
                <a:spcPct val="150000"/>
              </a:lnSpc>
              <a:buFont typeface="Arial" panose="02080604020202020204" pitchFamily="34" charset="0"/>
              <a:buChar char="•"/>
            </a:pPr>
            <a:endParaRPr lang="de-DE" altLang="en-US" sz="1400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Footer Placeholder 6"/>
          <p:cNvSpPr>
            <a:spLocks noGrp="true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Team AWESOME - Schwarz IT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1456</Words>
  <Application>WPS Presentation</Application>
  <PresentationFormat>宽屏</PresentationFormat>
  <Paragraphs>87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7" baseType="lpstr">
      <vt:lpstr>Arial</vt:lpstr>
      <vt:lpstr>SimSun</vt:lpstr>
      <vt:lpstr>Wingdings</vt:lpstr>
      <vt:lpstr>Comfortaa</vt:lpstr>
      <vt:lpstr>DejaVu Sans</vt:lpstr>
      <vt:lpstr>微软雅黑</vt:lpstr>
      <vt:lpstr>Droid Sans Fallback</vt:lpstr>
      <vt:lpstr>Arial Unicode MS</vt:lpstr>
      <vt:lpstr>Calibri</vt:lpstr>
      <vt:lpstr>AR PL UMing TW MBE</vt:lpstr>
      <vt:lpstr>Fira Sans Compressed</vt:lpstr>
      <vt:lpstr>STIX Math</vt:lpstr>
      <vt:lpstr>STIXIntegralsUpD</vt:lpstr>
      <vt:lpstr>STIXSizeFiveSym</vt:lpstr>
      <vt:lpstr>TeX Gyre Heros Cn</vt:lpstr>
      <vt:lpstr>Tholoth</vt:lpstr>
      <vt:lpstr>Ubuntu</vt:lpstr>
      <vt:lpstr>Ouhod</vt:lpstr>
      <vt:lpstr>OpenSymbol</vt:lpstr>
      <vt:lpstr>Default Design</vt:lpstr>
      <vt:lpstr>„Wo ist die Hefe?“</vt:lpstr>
      <vt:lpstr>Lidl Plus² - shopping list</vt:lpstr>
      <vt:lpstr>Lidl Plus² - shopping list</vt:lpstr>
      <vt:lpstr>Lidl Plus² - navigator</vt:lpstr>
      <vt:lpstr>Lidl Plus² - scan to find</vt:lpstr>
      <vt:lpstr>Lidl Plus² - scan to buy</vt:lpstr>
      <vt:lpstr>Lidl Plus² - scan to buy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wps</dc:creator>
  <cp:lastModifiedBy>tonto</cp:lastModifiedBy>
  <cp:revision>22</cp:revision>
  <dcterms:created xsi:type="dcterms:W3CDTF">2020-10-18T13:06:24Z</dcterms:created>
  <dcterms:modified xsi:type="dcterms:W3CDTF">2020-10-18T13:06:24Z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1033-11.1.0.9662</vt:lpwstr>
  </property>
</Properties>
</file>

<file path=docProps/thumbnail.jpeg>
</file>